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2E6B116E-873C-4E45-B54F-1E82F5A0DCBA}" type="datetimeFigureOut">
              <a:rPr lang="nl-NL" smtClean="0"/>
              <a:t>11-12-2022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D15C67B-A989-425A-B3C2-F4B6892FB597}" type="slidenum">
              <a:rPr lang="nl-NL" smtClean="0"/>
              <a:t>‹nr.›</a:t>
            </a:fld>
            <a:endParaRPr lang="nl-NL"/>
          </a:p>
        </p:txBody>
      </p:sp>
    </p:spTree>
    <p:extLst>
      <p:ext uri="{BB962C8B-B14F-4D97-AF65-F5344CB8AC3E}">
        <p14:creationId xmlns:p14="http://schemas.microsoft.com/office/powerpoint/2010/main" val="3549564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E6B116E-873C-4E45-B54F-1E82F5A0DCBA}" type="datetimeFigureOut">
              <a:rPr lang="nl-NL" smtClean="0"/>
              <a:t>11-12-2022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D15C67B-A989-425A-B3C2-F4B6892FB597}" type="slidenum">
              <a:rPr lang="nl-NL" smtClean="0"/>
              <a:t>‹nr.›</a:t>
            </a:fld>
            <a:endParaRPr lang="nl-NL"/>
          </a:p>
        </p:txBody>
      </p:sp>
    </p:spTree>
    <p:extLst>
      <p:ext uri="{BB962C8B-B14F-4D97-AF65-F5344CB8AC3E}">
        <p14:creationId xmlns:p14="http://schemas.microsoft.com/office/powerpoint/2010/main" val="2277627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E6B116E-873C-4E45-B54F-1E82F5A0DCBA}" type="datetimeFigureOut">
              <a:rPr lang="nl-NL" smtClean="0"/>
              <a:t>11-12-2022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D15C67B-A989-425A-B3C2-F4B6892FB597}" type="slidenum">
              <a:rPr lang="nl-NL" smtClean="0"/>
              <a:t>‹nr.›</a:t>
            </a:fld>
            <a:endParaRPr lang="nl-NL"/>
          </a:p>
        </p:txBody>
      </p:sp>
    </p:spTree>
    <p:extLst>
      <p:ext uri="{BB962C8B-B14F-4D97-AF65-F5344CB8AC3E}">
        <p14:creationId xmlns:p14="http://schemas.microsoft.com/office/powerpoint/2010/main" val="3895851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E6B116E-873C-4E45-B54F-1E82F5A0DCBA}" type="datetimeFigureOut">
              <a:rPr lang="nl-NL" smtClean="0"/>
              <a:t>11-12-2022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D15C67B-A989-425A-B3C2-F4B6892FB597}" type="slidenum">
              <a:rPr lang="nl-NL" smtClean="0"/>
              <a:t>‹nr.›</a:t>
            </a:fld>
            <a:endParaRPr lang="nl-NL"/>
          </a:p>
        </p:txBody>
      </p:sp>
    </p:spTree>
    <p:extLst>
      <p:ext uri="{BB962C8B-B14F-4D97-AF65-F5344CB8AC3E}">
        <p14:creationId xmlns:p14="http://schemas.microsoft.com/office/powerpoint/2010/main" val="322262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Tekststijl van het model bewerken</a:t>
            </a:r>
          </a:p>
        </p:txBody>
      </p:sp>
      <p:sp>
        <p:nvSpPr>
          <p:cNvPr id="4" name="Tijdelijke aanduiding voor datum 3"/>
          <p:cNvSpPr>
            <a:spLocks noGrp="1"/>
          </p:cNvSpPr>
          <p:nvPr>
            <p:ph type="dt" sz="half" idx="10"/>
          </p:nvPr>
        </p:nvSpPr>
        <p:spPr/>
        <p:txBody>
          <a:bodyPr/>
          <a:lstStyle/>
          <a:p>
            <a:fld id="{2E6B116E-873C-4E45-B54F-1E82F5A0DCBA}" type="datetimeFigureOut">
              <a:rPr lang="nl-NL" smtClean="0"/>
              <a:t>11-12-2022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D15C67B-A989-425A-B3C2-F4B6892FB597}" type="slidenum">
              <a:rPr lang="nl-NL" smtClean="0"/>
              <a:t>‹nr.›</a:t>
            </a:fld>
            <a:endParaRPr lang="nl-NL"/>
          </a:p>
        </p:txBody>
      </p:sp>
    </p:spTree>
    <p:extLst>
      <p:ext uri="{BB962C8B-B14F-4D97-AF65-F5344CB8AC3E}">
        <p14:creationId xmlns:p14="http://schemas.microsoft.com/office/powerpoint/2010/main" val="525455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2E6B116E-873C-4E45-B54F-1E82F5A0DCBA}" type="datetimeFigureOut">
              <a:rPr lang="nl-NL" smtClean="0"/>
              <a:t>11-12-2022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D15C67B-A989-425A-B3C2-F4B6892FB597}" type="slidenum">
              <a:rPr lang="nl-NL" smtClean="0"/>
              <a:t>‹nr.›</a:t>
            </a:fld>
            <a:endParaRPr lang="nl-NL"/>
          </a:p>
        </p:txBody>
      </p:sp>
    </p:spTree>
    <p:extLst>
      <p:ext uri="{BB962C8B-B14F-4D97-AF65-F5344CB8AC3E}">
        <p14:creationId xmlns:p14="http://schemas.microsoft.com/office/powerpoint/2010/main" val="1252231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2E6B116E-873C-4E45-B54F-1E82F5A0DCBA}" type="datetimeFigureOut">
              <a:rPr lang="nl-NL" smtClean="0"/>
              <a:t>11-12-2022</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BD15C67B-A989-425A-B3C2-F4B6892FB597}" type="slidenum">
              <a:rPr lang="nl-NL" smtClean="0"/>
              <a:t>‹nr.›</a:t>
            </a:fld>
            <a:endParaRPr lang="nl-NL"/>
          </a:p>
        </p:txBody>
      </p:sp>
    </p:spTree>
    <p:extLst>
      <p:ext uri="{BB962C8B-B14F-4D97-AF65-F5344CB8AC3E}">
        <p14:creationId xmlns:p14="http://schemas.microsoft.com/office/powerpoint/2010/main" val="2378409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2E6B116E-873C-4E45-B54F-1E82F5A0DCBA}" type="datetimeFigureOut">
              <a:rPr lang="nl-NL" smtClean="0"/>
              <a:t>11-12-2022</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BD15C67B-A989-425A-B3C2-F4B6892FB597}" type="slidenum">
              <a:rPr lang="nl-NL" smtClean="0"/>
              <a:t>‹nr.›</a:t>
            </a:fld>
            <a:endParaRPr lang="nl-NL"/>
          </a:p>
        </p:txBody>
      </p:sp>
    </p:spTree>
    <p:extLst>
      <p:ext uri="{BB962C8B-B14F-4D97-AF65-F5344CB8AC3E}">
        <p14:creationId xmlns:p14="http://schemas.microsoft.com/office/powerpoint/2010/main" val="2318228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E6B116E-873C-4E45-B54F-1E82F5A0DCBA}" type="datetimeFigureOut">
              <a:rPr lang="nl-NL" smtClean="0"/>
              <a:t>11-12-2022</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BD15C67B-A989-425A-B3C2-F4B6892FB597}" type="slidenum">
              <a:rPr lang="nl-NL" smtClean="0"/>
              <a:t>‹nr.›</a:t>
            </a:fld>
            <a:endParaRPr lang="nl-NL"/>
          </a:p>
        </p:txBody>
      </p:sp>
    </p:spTree>
    <p:extLst>
      <p:ext uri="{BB962C8B-B14F-4D97-AF65-F5344CB8AC3E}">
        <p14:creationId xmlns:p14="http://schemas.microsoft.com/office/powerpoint/2010/main" val="1633320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2E6B116E-873C-4E45-B54F-1E82F5A0DCBA}" type="datetimeFigureOut">
              <a:rPr lang="nl-NL" smtClean="0"/>
              <a:t>11-12-2022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D15C67B-A989-425A-B3C2-F4B6892FB597}" type="slidenum">
              <a:rPr lang="nl-NL" smtClean="0"/>
              <a:t>‹nr.›</a:t>
            </a:fld>
            <a:endParaRPr lang="nl-NL"/>
          </a:p>
        </p:txBody>
      </p:sp>
    </p:spTree>
    <p:extLst>
      <p:ext uri="{BB962C8B-B14F-4D97-AF65-F5344CB8AC3E}">
        <p14:creationId xmlns:p14="http://schemas.microsoft.com/office/powerpoint/2010/main" val="3366647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2E6B116E-873C-4E45-B54F-1E82F5A0DCBA}" type="datetimeFigureOut">
              <a:rPr lang="nl-NL" smtClean="0"/>
              <a:t>11-12-2022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D15C67B-A989-425A-B3C2-F4B6892FB597}" type="slidenum">
              <a:rPr lang="nl-NL" smtClean="0"/>
              <a:t>‹nr.›</a:t>
            </a:fld>
            <a:endParaRPr lang="nl-NL"/>
          </a:p>
        </p:txBody>
      </p:sp>
    </p:spTree>
    <p:extLst>
      <p:ext uri="{BB962C8B-B14F-4D97-AF65-F5344CB8AC3E}">
        <p14:creationId xmlns:p14="http://schemas.microsoft.com/office/powerpoint/2010/main" val="2969891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6B116E-873C-4E45-B54F-1E82F5A0DCBA}" type="datetimeFigureOut">
              <a:rPr lang="nl-NL" smtClean="0"/>
              <a:t>11-12-2022</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15C67B-A989-425A-B3C2-F4B6892FB597}" type="slidenum">
              <a:rPr lang="nl-NL" smtClean="0"/>
              <a:t>‹nr.›</a:t>
            </a:fld>
            <a:endParaRPr lang="nl-NL"/>
          </a:p>
        </p:txBody>
      </p:sp>
    </p:spTree>
    <p:extLst>
      <p:ext uri="{BB962C8B-B14F-4D97-AF65-F5344CB8AC3E}">
        <p14:creationId xmlns:p14="http://schemas.microsoft.com/office/powerpoint/2010/main" val="15549998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hguYEbpwVZU" TargetMode="External"/><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nos.nl/video/495815-begin-sovjetterugtrekking-afghanistan.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kM8i5u6iiVk" TargetMode="External"/><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hyperlink" Target="https://nos.nl/nieuwsuur/video/2442796-hoe-denken-de-russen-nu-over-oud-sovjetleider-gorbatsjov"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s://www.anderetijden.nl/aflevering/48/De-trein-naar-de-vrijheid-Deel-1"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nl.wikipedia.org/wiki/Ostalgie#:~:text=Ostalgie%20is%20een%20Duitse%20term,Ost%20(oost)%20en%20Nostalgie." TargetMode="External"/><Relationship Id="rId1" Type="http://schemas.openxmlformats.org/officeDocument/2006/relationships/slideLayout" Target="../slideLayouts/slideLayout4.xml"/><Relationship Id="rId4" Type="http://schemas.openxmlformats.org/officeDocument/2006/relationships/hyperlink" Target="https://www.youtube.com/watch?v=ZBtcacPei5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schooltv.nl/video/high-speed-history-wat-was-de-cubacrisis/#q=cubacrisi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hyperlink" Target="https://www.google.nl/url?sa=i&amp;rct=j&amp;q=&amp;esrc=s&amp;frm=1&amp;source=images&amp;cd=&amp;cad=rja&amp;uact=8&amp;ved=0CAcQjRw&amp;url=https://youngoncenow.wordpress.com/2014/06/20/de-cubacrisis-weten-we-het-nog-wel/&amp;ei=xD_3VKSiLsyX7QagroGgCQ&amp;bvm=bv.87519884,d.ZGU&amp;psig=AFQjCNG1Etv9BJTLS2aq56CcmKk_mVskvg&amp;ust=1425576257885667" TargetMode="Externa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www.google.nl/url?sa=i&amp;rct=j&amp;q=&amp;esrc=s&amp;frm=1&amp;source=images&amp;cd=&amp;cad=rja&amp;uact=8&amp;ved=0CAcQjRw&amp;url=http://www.cvce.eu/en/obj/cartoon_by_behrendt_on_the_cuban_missile_crisis_october_1962-en-9a608fac-c5dc-4fe4-8082-3b91e340e598.html&amp;ei=0ED3VMrGNufR7QbR8oDQCg&amp;bvm=bv.87519884,d.ZGU&amp;psig=AFQjCNG1Etv9BJTLS2aq56CcmKk_mVskvg&amp;ust=1425576257885667" TargetMode="External"/><Relationship Id="rId4" Type="http://schemas.openxmlformats.org/officeDocument/2006/relationships/image" Target="../media/image3.gif"/></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nl/url?sa=i&amp;rct=j&amp;q=&amp;esrc=s&amp;frm=1&amp;source=images&amp;cd=&amp;cad=rja&amp;uact=8&amp;ved=0CAcQjRw&amp;url=http://otherwords.org/more_lucky_than_brilliant/&amp;ei=RUH3VLOMA-2M7Aam3IDwDA&amp;bvm=bv.87519884,d.ZGU&amp;psig=AFQjCNH5gnha6TsNfaQh_tB9UKD6FS194w&amp;ust=1425576639683521"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nl/url?sa=i&amp;rct=j&amp;q=&amp;esrc=s&amp;frm=1&amp;source=images&amp;cd=&amp;cad=rja&amp;uact=8&amp;ved=0CAcQjRw&amp;url=http://www.shmoop.com/cuban-missile-crisis-detente/photo-jfk-khrushchev.html&amp;ei=4kH3VOKYJuyv7AbnkIHQAw&amp;bvm=bv.87519884,d.ZGU&amp;psig=AFQjCNHubBSMMOU6GEr11yWRenYiLKZebA&amp;ust=1425576792505400"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Deelcontext 3</a:t>
            </a:r>
            <a:endParaRPr lang="nl-NL" dirty="0"/>
          </a:p>
        </p:txBody>
      </p:sp>
      <p:sp>
        <p:nvSpPr>
          <p:cNvPr id="3" name="Ondertitel 2"/>
          <p:cNvSpPr>
            <a:spLocks noGrp="1"/>
          </p:cNvSpPr>
          <p:nvPr>
            <p:ph type="subTitle" idx="1"/>
          </p:nvPr>
        </p:nvSpPr>
        <p:spPr/>
        <p:txBody>
          <a:bodyPr/>
          <a:lstStyle/>
          <a:p>
            <a:r>
              <a:rPr lang="nl-NL" dirty="0" smtClean="0"/>
              <a:t>De hereniging van Duitsland </a:t>
            </a:r>
          </a:p>
          <a:p>
            <a:r>
              <a:rPr lang="nl-NL" dirty="0" smtClean="0"/>
              <a:t>1961 - 1991</a:t>
            </a:r>
            <a:endParaRPr lang="nl-NL" dirty="0"/>
          </a:p>
        </p:txBody>
      </p:sp>
    </p:spTree>
    <p:extLst>
      <p:ext uri="{BB962C8B-B14F-4D97-AF65-F5344CB8AC3E}">
        <p14:creationId xmlns:p14="http://schemas.microsoft.com/office/powerpoint/2010/main" val="17207426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e knieval van Willy Brandt 50 jaar geleden – Warschauer Knief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6343" y="151311"/>
            <a:ext cx="8795657" cy="6706689"/>
          </a:xfrm>
          <a:prstGeom prst="rect">
            <a:avLst/>
          </a:prstGeom>
          <a:noFill/>
          <a:extLst>
            <a:ext uri="{909E8E84-426E-40DD-AFC4-6F175D3DCCD1}">
              <a14:hiddenFill xmlns:a14="http://schemas.microsoft.com/office/drawing/2010/main">
                <a:solidFill>
                  <a:srgbClr val="FFFFFF"/>
                </a:solidFill>
              </a14:hiddenFill>
            </a:ext>
          </a:extLst>
        </p:spPr>
      </p:pic>
      <p:sp>
        <p:nvSpPr>
          <p:cNvPr id="5" name="Rechthoek 4"/>
          <p:cNvSpPr/>
          <p:nvPr/>
        </p:nvSpPr>
        <p:spPr>
          <a:xfrm>
            <a:off x="0" y="6118162"/>
            <a:ext cx="4195700" cy="369332"/>
          </a:xfrm>
          <a:prstGeom prst="rect">
            <a:avLst/>
          </a:prstGeom>
        </p:spPr>
        <p:txBody>
          <a:bodyPr wrap="none">
            <a:spAutoFit/>
          </a:bodyPr>
          <a:lstStyle/>
          <a:p>
            <a:r>
              <a:rPr lang="de-DE" dirty="0" smtClean="0">
                <a:hlinkClick r:id="rId3"/>
              </a:rPr>
              <a:t>1970: Der Kniefall von Warschau - YouTube</a:t>
            </a:r>
            <a:endParaRPr lang="nl-NL" dirty="0"/>
          </a:p>
        </p:txBody>
      </p:sp>
      <p:sp>
        <p:nvSpPr>
          <p:cNvPr id="6" name="Tekstvak 5"/>
          <p:cNvSpPr txBox="1"/>
          <p:nvPr/>
        </p:nvSpPr>
        <p:spPr>
          <a:xfrm>
            <a:off x="548640" y="692331"/>
            <a:ext cx="2416629" cy="4247317"/>
          </a:xfrm>
          <a:prstGeom prst="rect">
            <a:avLst/>
          </a:prstGeom>
          <a:noFill/>
        </p:spPr>
        <p:txBody>
          <a:bodyPr wrap="square" rtlCol="0">
            <a:spAutoFit/>
          </a:bodyPr>
          <a:lstStyle/>
          <a:p>
            <a:r>
              <a:rPr lang="nl-NL" dirty="0" smtClean="0"/>
              <a:t>Willy Brandt legt een krans bij een herdenkingsmonument over de opstand in de Joodse getto van Warschau. Onverwachts brengt Brandt een knieval. </a:t>
            </a:r>
          </a:p>
          <a:p>
            <a:r>
              <a:rPr lang="nl-NL" dirty="0"/>
              <a:t/>
            </a:r>
            <a:br>
              <a:rPr lang="nl-NL" dirty="0"/>
            </a:br>
            <a:r>
              <a:rPr lang="nl-NL" dirty="0" smtClean="0"/>
              <a:t>Deze daad met had heel veel politieke symbolische waarde.</a:t>
            </a:r>
          </a:p>
          <a:p>
            <a:endParaRPr lang="nl-NL" dirty="0" smtClean="0"/>
          </a:p>
          <a:p>
            <a:r>
              <a:rPr lang="nl-NL" dirty="0" smtClean="0"/>
              <a:t>Kun jij uitleggen waarom? </a:t>
            </a:r>
            <a:endParaRPr lang="nl-NL" dirty="0"/>
          </a:p>
        </p:txBody>
      </p:sp>
    </p:spTree>
    <p:extLst>
      <p:ext uri="{BB962C8B-B14F-4D97-AF65-F5344CB8AC3E}">
        <p14:creationId xmlns:p14="http://schemas.microsoft.com/office/powerpoint/2010/main" val="15774025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NL" b="1" dirty="0" smtClean="0">
                <a:solidFill>
                  <a:srgbClr val="FF0000"/>
                </a:solidFill>
              </a:rPr>
              <a:t>1979 inval Sovjet Unie in Afghanistan</a:t>
            </a:r>
            <a:endParaRPr lang="nl-NL" b="1" dirty="0">
              <a:solidFill>
                <a:srgbClr val="FF0000"/>
              </a:solidFill>
            </a:endParaRPr>
          </a:p>
        </p:txBody>
      </p:sp>
      <p:sp>
        <p:nvSpPr>
          <p:cNvPr id="6" name="Tijdelijke aanduiding voor inhoud 5"/>
          <p:cNvSpPr>
            <a:spLocks noGrp="1"/>
          </p:cNvSpPr>
          <p:nvPr>
            <p:ph idx="1"/>
          </p:nvPr>
        </p:nvSpPr>
        <p:spPr/>
        <p:txBody>
          <a:bodyPr>
            <a:normAutofit/>
          </a:bodyPr>
          <a:lstStyle/>
          <a:p>
            <a:pPr marL="0" indent="0">
              <a:buNone/>
            </a:pPr>
            <a:r>
              <a:rPr lang="nl-NL" dirty="0" smtClean="0">
                <a:sym typeface="Wingdings" panose="05000000000000000000" pitchFamily="2" charset="2"/>
              </a:rPr>
              <a:t>= EINDE  </a:t>
            </a:r>
            <a:r>
              <a:rPr lang="nl-NL" b="1" dirty="0" err="1" smtClean="0">
                <a:solidFill>
                  <a:srgbClr val="FF0000"/>
                </a:solidFill>
                <a:sym typeface="Wingdings" panose="05000000000000000000" pitchFamily="2" charset="2"/>
              </a:rPr>
              <a:t>détente</a:t>
            </a:r>
            <a:r>
              <a:rPr lang="nl-NL" b="1" dirty="0" smtClean="0">
                <a:solidFill>
                  <a:srgbClr val="FF0000"/>
                </a:solidFill>
                <a:sym typeface="Wingdings" panose="05000000000000000000" pitchFamily="2" charset="2"/>
              </a:rPr>
              <a:t>-periode</a:t>
            </a:r>
            <a:endParaRPr lang="nl-NL" dirty="0" smtClean="0">
              <a:sym typeface="Wingdings" panose="05000000000000000000" pitchFamily="2" charset="2"/>
            </a:endParaRPr>
          </a:p>
          <a:p>
            <a:pPr marL="0" indent="0">
              <a:buNone/>
            </a:pPr>
            <a:endParaRPr lang="nl-NL" dirty="0" smtClean="0">
              <a:sym typeface="Wingdings" panose="05000000000000000000" pitchFamily="2" charset="2"/>
            </a:endParaRPr>
          </a:p>
        </p:txBody>
      </p:sp>
      <p:sp>
        <p:nvSpPr>
          <p:cNvPr id="8" name="Rechthoek 7"/>
          <p:cNvSpPr/>
          <p:nvPr/>
        </p:nvSpPr>
        <p:spPr>
          <a:xfrm>
            <a:off x="4782206" y="1936189"/>
            <a:ext cx="6096000" cy="261610"/>
          </a:xfrm>
          <a:prstGeom prst="rect">
            <a:avLst/>
          </a:prstGeom>
        </p:spPr>
        <p:txBody>
          <a:bodyPr>
            <a:spAutoFit/>
          </a:bodyPr>
          <a:lstStyle/>
          <a:p>
            <a:r>
              <a:rPr lang="nl-NL" sz="1100" dirty="0">
                <a:hlinkClick r:id="rId2"/>
              </a:rPr>
              <a:t>http://nos.nl/video/495815-begin-sovjetterugtrekking-afghanistan.html</a:t>
            </a:r>
            <a:endParaRPr lang="nl-NL" sz="1100" dirty="0"/>
          </a:p>
        </p:txBody>
      </p:sp>
      <p:pic>
        <p:nvPicPr>
          <p:cNvPr id="11" name="Afbeelding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0034" y="2308363"/>
            <a:ext cx="4154523" cy="4441703"/>
          </a:xfrm>
          <a:prstGeom prst="rect">
            <a:avLst/>
          </a:prstGeom>
        </p:spPr>
      </p:pic>
    </p:spTree>
    <p:extLst>
      <p:ext uri="{BB962C8B-B14F-4D97-AF65-F5344CB8AC3E}">
        <p14:creationId xmlns:p14="http://schemas.microsoft.com/office/powerpoint/2010/main" val="2105180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b="1" dirty="0" smtClean="0">
                <a:solidFill>
                  <a:srgbClr val="FF0000"/>
                </a:solidFill>
              </a:rPr>
              <a:t>1985: </a:t>
            </a:r>
            <a:r>
              <a:rPr lang="nl-NL" b="1" dirty="0" err="1" smtClean="0">
                <a:solidFill>
                  <a:srgbClr val="FF0000"/>
                </a:solidFill>
              </a:rPr>
              <a:t>Gorbatsjov</a:t>
            </a:r>
            <a:r>
              <a:rPr lang="nl-NL" b="1" dirty="0" smtClean="0">
                <a:solidFill>
                  <a:srgbClr val="FF0000"/>
                </a:solidFill>
              </a:rPr>
              <a:t> visie: Glasnost en Perestrojka</a:t>
            </a:r>
            <a:endParaRPr lang="nl-NL" b="1" dirty="0">
              <a:solidFill>
                <a:srgbClr val="FF0000"/>
              </a:solidFill>
            </a:endParaRPr>
          </a:p>
        </p:txBody>
      </p:sp>
      <p:sp>
        <p:nvSpPr>
          <p:cNvPr id="3" name="Tijdelijke aanduiding voor inhoud 2"/>
          <p:cNvSpPr>
            <a:spLocks noGrp="1"/>
          </p:cNvSpPr>
          <p:nvPr>
            <p:ph sz="half" idx="1"/>
          </p:nvPr>
        </p:nvSpPr>
        <p:spPr/>
        <p:txBody>
          <a:bodyPr>
            <a:normAutofit/>
          </a:bodyPr>
          <a:lstStyle/>
          <a:p>
            <a:pPr marL="514350" indent="-514350">
              <a:buFont typeface="+mj-lt"/>
              <a:buAutoNum type="arabicPeriod"/>
            </a:pPr>
            <a:r>
              <a:rPr lang="nl-NL" b="1" dirty="0" smtClean="0">
                <a:solidFill>
                  <a:srgbClr val="FF0000"/>
                </a:solidFill>
              </a:rPr>
              <a:t>Perestrojka</a:t>
            </a:r>
            <a:r>
              <a:rPr lang="nl-NL" dirty="0" smtClean="0"/>
              <a:t>: economische hervormingen (beperkte vorm van vrije markteconomie werd toegelaten) </a:t>
            </a:r>
            <a:r>
              <a:rPr lang="nl-NL" b="1" dirty="0" smtClean="0">
                <a:solidFill>
                  <a:srgbClr val="FF0000"/>
                </a:solidFill>
              </a:rPr>
              <a:t>Glasnost</a:t>
            </a:r>
            <a:r>
              <a:rPr lang="nl-NL" dirty="0" smtClean="0"/>
              <a:t>: vrijheid &amp; openheid (mensen mochten hun mening geven)</a:t>
            </a:r>
          </a:p>
          <a:p>
            <a:pPr marL="514350" indent="-514350">
              <a:buFont typeface="+mj-lt"/>
              <a:buAutoNum type="arabicPeriod"/>
            </a:pPr>
            <a:r>
              <a:rPr lang="nl-NL" dirty="0" smtClean="0"/>
              <a:t>Toenadering met het westen</a:t>
            </a:r>
          </a:p>
          <a:p>
            <a:pPr marL="514350" indent="-514350">
              <a:buFont typeface="+mj-lt"/>
              <a:buAutoNum type="arabicPeriod"/>
            </a:pPr>
            <a:endParaRPr lang="nl-NL" dirty="0" smtClean="0"/>
          </a:p>
          <a:p>
            <a:pPr marL="514350" indent="-514350">
              <a:buFont typeface="+mj-lt"/>
              <a:buAutoNum type="arabicPeriod"/>
            </a:pPr>
            <a:r>
              <a:rPr lang="nl-NL" dirty="0" smtClean="0"/>
              <a:t>Doet afstand van </a:t>
            </a:r>
            <a:r>
              <a:rPr lang="nl-NL" b="1" dirty="0" smtClean="0">
                <a:solidFill>
                  <a:srgbClr val="FF0000"/>
                </a:solidFill>
              </a:rPr>
              <a:t>Brezjnevdoctrine </a:t>
            </a:r>
          </a:p>
          <a:p>
            <a:pPr>
              <a:buNone/>
            </a:pPr>
            <a:endParaRPr lang="nl-NL" dirty="0" smtClean="0"/>
          </a:p>
        </p:txBody>
      </p:sp>
      <p:sp>
        <p:nvSpPr>
          <p:cNvPr id="5" name="Tijdelijke aanduiding voor inhoud 4"/>
          <p:cNvSpPr>
            <a:spLocks noGrp="1"/>
          </p:cNvSpPr>
          <p:nvPr>
            <p:ph sz="half" idx="2"/>
          </p:nvPr>
        </p:nvSpPr>
        <p:spPr/>
        <p:txBody>
          <a:bodyPr>
            <a:normAutofit/>
          </a:bodyPr>
          <a:lstStyle/>
          <a:p>
            <a:endParaRPr lang="nl-NL" dirty="0"/>
          </a:p>
        </p:txBody>
      </p:sp>
      <p:pic>
        <p:nvPicPr>
          <p:cNvPr id="4" name="Picture 2" descr="http://cdn.dipity.com/uploads/events/4d81849cac998f70ab98e9543f7899dc_1M.png"/>
          <p:cNvPicPr>
            <a:picLocks noChangeAspect="1" noChangeArrowheads="1"/>
          </p:cNvPicPr>
          <p:nvPr/>
        </p:nvPicPr>
        <p:blipFill>
          <a:blip r:embed="rId2" cstate="print"/>
          <a:srcRect/>
          <a:stretch>
            <a:fillRect/>
          </a:stretch>
        </p:blipFill>
        <p:spPr bwMode="auto">
          <a:xfrm>
            <a:off x="7030920" y="1647169"/>
            <a:ext cx="3684878" cy="5070933"/>
          </a:xfrm>
          <a:prstGeom prst="rect">
            <a:avLst/>
          </a:prstGeom>
          <a:noFill/>
        </p:spPr>
      </p:pic>
      <p:sp>
        <p:nvSpPr>
          <p:cNvPr id="6" name="Rechthoek 5"/>
          <p:cNvSpPr/>
          <p:nvPr/>
        </p:nvSpPr>
        <p:spPr>
          <a:xfrm>
            <a:off x="1014011" y="4767107"/>
            <a:ext cx="4829977" cy="369332"/>
          </a:xfrm>
          <a:prstGeom prst="rect">
            <a:avLst/>
          </a:prstGeom>
        </p:spPr>
        <p:txBody>
          <a:bodyPr wrap="none">
            <a:spAutoFit/>
          </a:bodyPr>
          <a:lstStyle/>
          <a:p>
            <a:r>
              <a:rPr lang="nl-NL" dirty="0">
                <a:hlinkClick r:id="rId3"/>
              </a:rPr>
              <a:t>https://www.youtube.com/watch?v=kM8i5u6iiVk</a:t>
            </a:r>
            <a:endParaRPr lang="nl-NL" dirty="0"/>
          </a:p>
        </p:txBody>
      </p:sp>
      <p:sp>
        <p:nvSpPr>
          <p:cNvPr id="7" name="Wolkvormige toelichting 6"/>
          <p:cNvSpPr/>
          <p:nvPr/>
        </p:nvSpPr>
        <p:spPr>
          <a:xfrm>
            <a:off x="9303470" y="1284486"/>
            <a:ext cx="2824655" cy="2591466"/>
          </a:xfrm>
          <a:prstGeom prst="cloudCallout">
            <a:avLst>
              <a:gd name="adj1" fmla="val -28647"/>
              <a:gd name="adj2" fmla="val 661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dirty="0" smtClean="0"/>
              <a:t>In het westen wordt Gorbatsjov geëerd, hoe zal er in de Sovjetunie gereageerd zijn? </a:t>
            </a:r>
            <a:endParaRPr lang="nl-NL" dirty="0"/>
          </a:p>
        </p:txBody>
      </p:sp>
      <p:sp>
        <p:nvSpPr>
          <p:cNvPr id="8" name="Rechthoek 7"/>
          <p:cNvSpPr/>
          <p:nvPr/>
        </p:nvSpPr>
        <p:spPr>
          <a:xfrm>
            <a:off x="380999" y="6211669"/>
            <a:ext cx="6096000" cy="646331"/>
          </a:xfrm>
          <a:prstGeom prst="rect">
            <a:avLst/>
          </a:prstGeom>
        </p:spPr>
        <p:txBody>
          <a:bodyPr>
            <a:spAutoFit/>
          </a:bodyPr>
          <a:lstStyle/>
          <a:p>
            <a:r>
              <a:rPr lang="nl-NL" dirty="0">
                <a:hlinkClick r:id="rId4"/>
              </a:rPr>
              <a:t>https://</a:t>
            </a:r>
            <a:r>
              <a:rPr lang="nl-NL" dirty="0" smtClean="0">
                <a:hlinkClick r:id="rId4"/>
              </a:rPr>
              <a:t>nos.nl/nieuwsuur/video/2442796-hoe-denken-de-russen-nu-over-oud-sovjetleider-gorbatsjov</a:t>
            </a:r>
            <a:r>
              <a:rPr lang="nl-NL" dirty="0" smtClean="0"/>
              <a:t> </a:t>
            </a:r>
            <a:endParaRPr lang="nl-NL" dirty="0"/>
          </a:p>
        </p:txBody>
      </p:sp>
    </p:spTree>
    <p:extLst>
      <p:ext uri="{BB962C8B-B14F-4D97-AF65-F5344CB8AC3E}">
        <p14:creationId xmlns:p14="http://schemas.microsoft.com/office/powerpoint/2010/main" val="4283300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rgbClr val="FF0000"/>
                </a:solidFill>
              </a:rPr>
              <a:t>Wat is eigenlijk de Brezjnevdoctrine? </a:t>
            </a:r>
            <a:endParaRPr lang="nl-NL" b="1" dirty="0">
              <a:solidFill>
                <a:srgbClr val="FF0000"/>
              </a:solidFill>
            </a:endParaRPr>
          </a:p>
        </p:txBody>
      </p:sp>
      <p:sp>
        <p:nvSpPr>
          <p:cNvPr id="5" name="Tijdelijke aanduiding voor inhoud 4"/>
          <p:cNvSpPr>
            <a:spLocks noGrp="1"/>
          </p:cNvSpPr>
          <p:nvPr>
            <p:ph idx="1"/>
          </p:nvPr>
        </p:nvSpPr>
        <p:spPr/>
        <p:txBody>
          <a:bodyPr>
            <a:normAutofit lnSpcReduction="10000"/>
          </a:bodyPr>
          <a:lstStyle/>
          <a:p>
            <a:pPr marL="0" indent="0">
              <a:buNone/>
            </a:pPr>
            <a:r>
              <a:rPr lang="nl-NL" dirty="0" smtClean="0"/>
              <a:t>In </a:t>
            </a:r>
            <a:r>
              <a:rPr lang="nl-NL" b="1" dirty="0" smtClean="0">
                <a:solidFill>
                  <a:srgbClr val="00B050"/>
                </a:solidFill>
              </a:rPr>
              <a:t>1968</a:t>
            </a:r>
            <a:r>
              <a:rPr lang="nl-NL" dirty="0" smtClean="0"/>
              <a:t> was er een grote opstand in Tsjechoslowakije; ook wel bekend als de ‘</a:t>
            </a:r>
            <a:r>
              <a:rPr lang="nl-NL" i="1" dirty="0" smtClean="0">
                <a:solidFill>
                  <a:srgbClr val="00B050"/>
                </a:solidFill>
              </a:rPr>
              <a:t>Praagse Lente</a:t>
            </a:r>
            <a:r>
              <a:rPr lang="nl-NL" dirty="0" smtClean="0"/>
              <a:t>’. In deze opstand liet de toenmalige leider van TS meer democratie toe. Deze opstand - in een </a:t>
            </a:r>
            <a:r>
              <a:rPr lang="nl-NL" dirty="0" smtClean="0">
                <a:solidFill>
                  <a:srgbClr val="00B050"/>
                </a:solidFill>
              </a:rPr>
              <a:t>satellietstaat</a:t>
            </a:r>
            <a:r>
              <a:rPr lang="nl-NL" dirty="0" smtClean="0"/>
              <a:t> van de SU - werd door de </a:t>
            </a:r>
            <a:r>
              <a:rPr lang="nl-NL" dirty="0" smtClean="0">
                <a:solidFill>
                  <a:srgbClr val="00B050"/>
                </a:solidFill>
              </a:rPr>
              <a:t>SU</a:t>
            </a:r>
            <a:r>
              <a:rPr lang="nl-NL" dirty="0" smtClean="0"/>
              <a:t> met inzet van leger </a:t>
            </a:r>
            <a:r>
              <a:rPr lang="nl-NL" dirty="0" smtClean="0">
                <a:solidFill>
                  <a:srgbClr val="00B050"/>
                </a:solidFill>
              </a:rPr>
              <a:t>keihard neergeslagen</a:t>
            </a:r>
            <a:r>
              <a:rPr lang="nl-NL" dirty="0" smtClean="0"/>
              <a:t>. De SU was bang voor meer opstanden in andere communistische landen en zag het als een bedreiging voor het communisme.</a:t>
            </a:r>
            <a:endParaRPr lang="nl-NL" dirty="0"/>
          </a:p>
          <a:p>
            <a:pPr marL="0" indent="0">
              <a:buNone/>
            </a:pPr>
            <a:endParaRPr lang="nl-NL" dirty="0"/>
          </a:p>
          <a:p>
            <a:pPr marL="0" indent="0">
              <a:buNone/>
            </a:pPr>
            <a:r>
              <a:rPr lang="nl-NL" dirty="0" smtClean="0"/>
              <a:t>Om de opstand neer te slaan werd de </a:t>
            </a:r>
            <a:r>
              <a:rPr lang="nl-NL" b="1" dirty="0" smtClean="0">
                <a:solidFill>
                  <a:srgbClr val="FF0000"/>
                </a:solidFill>
              </a:rPr>
              <a:t>Brezjnevdoctrine</a:t>
            </a:r>
            <a:r>
              <a:rPr lang="nl-NL" dirty="0" smtClean="0"/>
              <a:t> afgekondigd: het Warschaupact (lees SU) mag ingrijpen in landen van het Warschaupact als zich er in zo’n land democratische (westerse) ontwikkelingen voordoen. </a:t>
            </a:r>
            <a:endParaRPr lang="nl-NL" dirty="0"/>
          </a:p>
        </p:txBody>
      </p:sp>
    </p:spTree>
    <p:extLst>
      <p:ext uri="{BB962C8B-B14F-4D97-AF65-F5344CB8AC3E}">
        <p14:creationId xmlns:p14="http://schemas.microsoft.com/office/powerpoint/2010/main" val="18039538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static.limburger.nl/Assets/Images_Upload/2018/08/16/Ladislav_Bielik.jpg?maxheight=450&amp;maxwidth=8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2769" y="0"/>
            <a:ext cx="8189231" cy="5483860"/>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483326" y="522514"/>
            <a:ext cx="3161211" cy="5509200"/>
          </a:xfrm>
          <a:prstGeom prst="rect">
            <a:avLst/>
          </a:prstGeom>
          <a:noFill/>
        </p:spPr>
        <p:txBody>
          <a:bodyPr wrap="square" rtlCol="0">
            <a:spAutoFit/>
          </a:bodyPr>
          <a:lstStyle/>
          <a:p>
            <a:r>
              <a:rPr lang="nl-NL" sz="3200" dirty="0" smtClean="0"/>
              <a:t>Door toedoen van de </a:t>
            </a:r>
            <a:r>
              <a:rPr lang="nl-NL" sz="3200" b="1" dirty="0" err="1" smtClean="0">
                <a:solidFill>
                  <a:srgbClr val="FF0000"/>
                </a:solidFill>
              </a:rPr>
              <a:t>Brezjnevdoctine</a:t>
            </a:r>
            <a:r>
              <a:rPr lang="nl-NL" sz="3200" b="1" dirty="0" smtClean="0">
                <a:solidFill>
                  <a:srgbClr val="FF0000"/>
                </a:solidFill>
              </a:rPr>
              <a:t> </a:t>
            </a:r>
            <a:r>
              <a:rPr lang="nl-NL" sz="3200" dirty="0" smtClean="0"/>
              <a:t>wordt een opstand in Tsjechoslowakije - </a:t>
            </a:r>
            <a:r>
              <a:rPr lang="nl-NL" sz="3200" i="1" dirty="0" smtClean="0"/>
              <a:t>een roep om meer democratie </a:t>
            </a:r>
            <a:r>
              <a:rPr lang="nl-NL" sz="3200" dirty="0" smtClean="0"/>
              <a:t>-  keihard neergeslagen door Sovjettanks. </a:t>
            </a:r>
            <a:endParaRPr lang="nl-NL" sz="3200" dirty="0"/>
          </a:p>
        </p:txBody>
      </p:sp>
    </p:spTree>
    <p:extLst>
      <p:ext uri="{BB962C8B-B14F-4D97-AF65-F5344CB8AC3E}">
        <p14:creationId xmlns:p14="http://schemas.microsoft.com/office/powerpoint/2010/main" val="3863822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Politiek van Gorbatsjov had </a:t>
            </a:r>
            <a:r>
              <a:rPr lang="nl-NL" b="1" dirty="0" smtClean="0"/>
              <a:t>onbedoelde gevolgen </a:t>
            </a:r>
            <a:r>
              <a:rPr lang="nl-NL" dirty="0" smtClean="0"/>
              <a:t>1985 - 1991</a:t>
            </a:r>
            <a:endParaRPr lang="nl-NL" dirty="0"/>
          </a:p>
        </p:txBody>
      </p:sp>
      <p:sp>
        <p:nvSpPr>
          <p:cNvPr id="3" name="Tijdelijke aanduiding voor inhoud 2"/>
          <p:cNvSpPr>
            <a:spLocks noGrp="1"/>
          </p:cNvSpPr>
          <p:nvPr>
            <p:ph idx="1"/>
          </p:nvPr>
        </p:nvSpPr>
        <p:spPr/>
        <p:txBody>
          <a:bodyPr>
            <a:normAutofit/>
          </a:bodyPr>
          <a:lstStyle/>
          <a:p>
            <a:pPr>
              <a:buFontTx/>
              <a:buChar char="-"/>
            </a:pPr>
            <a:r>
              <a:rPr lang="nl-NL" b="1" u="sng" dirty="0" smtClean="0"/>
              <a:t>Verzet in polen en Hongarije </a:t>
            </a:r>
            <a:r>
              <a:rPr lang="nl-NL" dirty="0" smtClean="0"/>
              <a:t>(1989)</a:t>
            </a:r>
          </a:p>
          <a:p>
            <a:pPr lvl="1">
              <a:buFontTx/>
              <a:buChar char="-"/>
            </a:pPr>
            <a:r>
              <a:rPr lang="nl-NL" dirty="0" smtClean="0"/>
              <a:t>Hongarije opende de grens met Oostenrijk </a:t>
            </a:r>
            <a:r>
              <a:rPr lang="nl-NL" dirty="0" smtClean="0">
                <a:sym typeface="Wingdings" panose="05000000000000000000" pitchFamily="2" charset="2"/>
              </a:rPr>
              <a:t> SU greep niet in  meer protest en verzet tegen communisme in andere Oostbloklanden. </a:t>
            </a:r>
          </a:p>
          <a:p>
            <a:pPr lvl="1">
              <a:buFontTx/>
              <a:buChar char="-"/>
            </a:pPr>
            <a:r>
              <a:rPr lang="nl-NL" dirty="0" smtClean="0">
                <a:hlinkClick r:id="rId2"/>
              </a:rPr>
              <a:t>De trein naar de vrijheid (Deel 1) - Andere Tijden</a:t>
            </a:r>
            <a:endParaRPr lang="nl-NL" dirty="0" smtClean="0"/>
          </a:p>
          <a:p>
            <a:pPr>
              <a:buFontTx/>
              <a:buChar char="-"/>
            </a:pPr>
            <a:r>
              <a:rPr lang="nl-NL" b="1" u="sng" dirty="0" smtClean="0"/>
              <a:t>Verzet in de DDR </a:t>
            </a:r>
            <a:r>
              <a:rPr lang="nl-NL" dirty="0" smtClean="0">
                <a:sym typeface="Wingdings" panose="05000000000000000000" pitchFamily="2" charset="2"/>
              </a:rPr>
              <a:t> </a:t>
            </a:r>
            <a:r>
              <a:rPr lang="nl-NL" b="1" u="sng" dirty="0" smtClean="0"/>
              <a:t>Val van de Berlijnse muur </a:t>
            </a:r>
            <a:r>
              <a:rPr lang="nl-NL" dirty="0" smtClean="0"/>
              <a:t>in november </a:t>
            </a:r>
            <a:r>
              <a:rPr lang="nl-NL" dirty="0" smtClean="0"/>
              <a:t>1989</a:t>
            </a:r>
            <a:endParaRPr lang="nl-NL" dirty="0" smtClean="0"/>
          </a:p>
          <a:p>
            <a:pPr>
              <a:buFontTx/>
              <a:buChar char="-"/>
            </a:pPr>
            <a:r>
              <a:rPr lang="nl-NL" b="1" u="sng" dirty="0" smtClean="0"/>
              <a:t>1990 DDR wordt opgeheven </a:t>
            </a:r>
            <a:r>
              <a:rPr lang="nl-NL" dirty="0" smtClean="0"/>
              <a:t>en wordt samengevoegd met de BRD: Duitsland is herenigd</a:t>
            </a:r>
          </a:p>
          <a:p>
            <a:pPr>
              <a:buFontTx/>
              <a:buChar char="-"/>
            </a:pPr>
            <a:r>
              <a:rPr lang="nl-NL" b="1" u="sng" dirty="0" smtClean="0"/>
              <a:t>1991 Gorbatsjov wordt gedwongen om af te treden</a:t>
            </a:r>
            <a:r>
              <a:rPr lang="nl-NL" dirty="0" smtClean="0"/>
              <a:t>; </a:t>
            </a:r>
            <a:r>
              <a:rPr lang="nl-NL" b="1" u="sng" dirty="0" smtClean="0"/>
              <a:t>Sovjetunie wordt opgeheven</a:t>
            </a:r>
            <a:r>
              <a:rPr lang="nl-NL" dirty="0" smtClean="0"/>
              <a:t>. Rusland gaat als zelfstandige (kapitalistische / ‘democratische’ republiek verder) </a:t>
            </a:r>
            <a:endParaRPr lang="nl-NL" dirty="0"/>
          </a:p>
        </p:txBody>
      </p:sp>
    </p:spTree>
    <p:extLst>
      <p:ext uri="{BB962C8B-B14F-4D97-AF65-F5344CB8AC3E}">
        <p14:creationId xmlns:p14="http://schemas.microsoft.com/office/powerpoint/2010/main" val="12345569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nl-NL" b="1" dirty="0" smtClean="0">
                <a:solidFill>
                  <a:srgbClr val="FF0000"/>
                </a:solidFill>
              </a:rPr>
              <a:t>Duitse hereniging 1990</a:t>
            </a:r>
            <a:endParaRPr lang="nl-NL" b="1" dirty="0">
              <a:solidFill>
                <a:srgbClr val="FF0000"/>
              </a:solidFill>
            </a:endParaRPr>
          </a:p>
        </p:txBody>
      </p:sp>
      <p:sp>
        <p:nvSpPr>
          <p:cNvPr id="10" name="Tijdelijke aanduiding voor inhoud 9"/>
          <p:cNvSpPr>
            <a:spLocks noGrp="1"/>
          </p:cNvSpPr>
          <p:nvPr>
            <p:ph sz="half" idx="1"/>
          </p:nvPr>
        </p:nvSpPr>
        <p:spPr>
          <a:xfrm>
            <a:off x="838200" y="1433740"/>
            <a:ext cx="6529251" cy="4351338"/>
          </a:xfrm>
        </p:spPr>
        <p:txBody>
          <a:bodyPr/>
          <a:lstStyle/>
          <a:p>
            <a:pPr marL="0" indent="0">
              <a:buNone/>
            </a:pPr>
            <a:r>
              <a:rPr lang="nl-NL" dirty="0" smtClean="0"/>
              <a:t>Buitenlandse problemen</a:t>
            </a:r>
          </a:p>
          <a:p>
            <a:r>
              <a:rPr lang="nl-NL" dirty="0" smtClean="0"/>
              <a:t>Andere westerse landen waren argwanend voor een herenigd Duitsland (NL, GB en met name FR): bang voor economische en politieke dominantie. </a:t>
            </a:r>
          </a:p>
          <a:p>
            <a:r>
              <a:rPr lang="nl-NL" dirty="0" smtClean="0"/>
              <a:t>FR en DU maakten een deal: herenigd Duitsland in ruil voor gemeenschappelijke munt (euro) </a:t>
            </a:r>
            <a:r>
              <a:rPr lang="nl-NL" i="1" dirty="0" smtClean="0"/>
              <a:t>(was wens van FR) </a:t>
            </a:r>
            <a:r>
              <a:rPr lang="nl-NL" dirty="0" smtClean="0"/>
              <a:t>+ akkoord van uitbreiding van de EU met voormalige Oostbloklanden. </a:t>
            </a:r>
          </a:p>
          <a:p>
            <a:endParaRPr lang="nl-NL" i="1" dirty="0" smtClean="0"/>
          </a:p>
          <a:p>
            <a:endParaRPr lang="nl-NL" dirty="0"/>
          </a:p>
        </p:txBody>
      </p:sp>
      <p:pic>
        <p:nvPicPr>
          <p:cNvPr id="5122" name="Picture 2" descr="https://upload.wikimedia.org/wikipedia/commons/thumb/6/60/Flag_map_of_Germany_%28separation%29.svg/320px-Flag_map_of_Germany_%28separation%29.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3920" y="365125"/>
            <a:ext cx="2458992" cy="6162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94975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nl-NL" b="1" dirty="0" smtClean="0">
                <a:solidFill>
                  <a:srgbClr val="FF0000"/>
                </a:solidFill>
              </a:rPr>
              <a:t>Duitse hereniging 1990</a:t>
            </a:r>
            <a:endParaRPr lang="nl-NL" b="1" dirty="0">
              <a:solidFill>
                <a:srgbClr val="FF0000"/>
              </a:solidFill>
            </a:endParaRPr>
          </a:p>
        </p:txBody>
      </p:sp>
      <p:sp>
        <p:nvSpPr>
          <p:cNvPr id="10" name="Tijdelijke aanduiding voor inhoud 9"/>
          <p:cNvSpPr>
            <a:spLocks noGrp="1"/>
          </p:cNvSpPr>
          <p:nvPr>
            <p:ph sz="half" idx="1"/>
          </p:nvPr>
        </p:nvSpPr>
        <p:spPr>
          <a:xfrm>
            <a:off x="838200" y="1433740"/>
            <a:ext cx="6529251" cy="4351338"/>
          </a:xfrm>
        </p:spPr>
        <p:txBody>
          <a:bodyPr/>
          <a:lstStyle/>
          <a:p>
            <a:pPr marL="0" indent="0">
              <a:buNone/>
            </a:pPr>
            <a:r>
              <a:rPr lang="nl-NL" dirty="0" smtClean="0"/>
              <a:t>Binnenlandse problemen</a:t>
            </a:r>
          </a:p>
          <a:p>
            <a:r>
              <a:rPr lang="nl-NL" dirty="0" smtClean="0"/>
              <a:t>Grote economische, politieke en culturele verschillen tussen West-Duitsers en Oost-Duitsers. </a:t>
            </a:r>
          </a:p>
          <a:p>
            <a:pPr lvl="1"/>
            <a:r>
              <a:rPr lang="nl-NL" dirty="0" err="1" smtClean="0">
                <a:hlinkClick r:id="rId2"/>
              </a:rPr>
              <a:t>Ostalgie</a:t>
            </a:r>
            <a:r>
              <a:rPr lang="nl-NL" dirty="0" smtClean="0">
                <a:hlinkClick r:id="rId2"/>
              </a:rPr>
              <a:t> – Wikipedia</a:t>
            </a:r>
            <a:endParaRPr lang="nl-NL" dirty="0" smtClean="0"/>
          </a:p>
          <a:p>
            <a:pPr lvl="1"/>
            <a:endParaRPr lang="nl-NL" dirty="0" smtClean="0"/>
          </a:p>
          <a:p>
            <a:r>
              <a:rPr lang="nl-NL" dirty="0" smtClean="0"/>
              <a:t>Sterk toegenomen immigratie vanuit o.a. niet Westerse landen. </a:t>
            </a:r>
          </a:p>
          <a:p>
            <a:pPr lvl="1"/>
            <a:r>
              <a:rPr lang="nl-NL" dirty="0" smtClean="0"/>
              <a:t>Veel verzet / protest (ook </a:t>
            </a:r>
            <a:r>
              <a:rPr lang="nl-NL" dirty="0" smtClean="0"/>
              <a:t>neonazi's) </a:t>
            </a:r>
            <a:endParaRPr lang="nl-NL" dirty="0" smtClean="0"/>
          </a:p>
          <a:p>
            <a:endParaRPr lang="nl-NL" dirty="0"/>
          </a:p>
        </p:txBody>
      </p:sp>
      <p:pic>
        <p:nvPicPr>
          <p:cNvPr id="5122" name="Picture 2" descr="https://upload.wikimedia.org/wikipedia/commons/thumb/6/60/Flag_map_of_Germany_%28separation%29.svg/320px-Flag_map_of_Germany_%28separation%29.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3920" y="365125"/>
            <a:ext cx="2458992" cy="6162850"/>
          </a:xfrm>
          <a:prstGeom prst="rect">
            <a:avLst/>
          </a:prstGeom>
          <a:noFill/>
          <a:extLst>
            <a:ext uri="{909E8E84-426E-40DD-AFC4-6F175D3DCCD1}">
              <a14:hiddenFill xmlns:a14="http://schemas.microsoft.com/office/drawing/2010/main">
                <a:solidFill>
                  <a:srgbClr val="FFFFFF"/>
                </a:solidFill>
              </a14:hiddenFill>
            </a:ext>
          </a:extLst>
        </p:spPr>
      </p:pic>
      <p:sp>
        <p:nvSpPr>
          <p:cNvPr id="2" name="Rechthoek 1"/>
          <p:cNvSpPr/>
          <p:nvPr/>
        </p:nvSpPr>
        <p:spPr>
          <a:xfrm>
            <a:off x="292553" y="5974471"/>
            <a:ext cx="6519542" cy="369332"/>
          </a:xfrm>
          <a:prstGeom prst="rect">
            <a:avLst/>
          </a:prstGeom>
        </p:spPr>
        <p:txBody>
          <a:bodyPr wrap="none">
            <a:spAutoFit/>
          </a:bodyPr>
          <a:lstStyle/>
          <a:p>
            <a:r>
              <a:rPr lang="nl-NL" dirty="0">
                <a:hlinkClick r:id="rId4"/>
              </a:rPr>
              <a:t>https://</a:t>
            </a:r>
            <a:r>
              <a:rPr lang="nl-NL" dirty="0" smtClean="0">
                <a:hlinkClick r:id="rId4"/>
              </a:rPr>
              <a:t>www.youtube.com/watch?v=ZBtcacPei5M</a:t>
            </a:r>
            <a:r>
              <a:rPr lang="nl-NL" dirty="0" smtClean="0"/>
              <a:t> 28 min 1990 </a:t>
            </a:r>
            <a:r>
              <a:rPr lang="nl-NL" dirty="0" err="1" smtClean="0"/>
              <a:t>Stasi</a:t>
            </a:r>
            <a:endParaRPr lang="nl-NL" dirty="0"/>
          </a:p>
        </p:txBody>
      </p:sp>
    </p:spTree>
    <p:extLst>
      <p:ext uri="{BB962C8B-B14F-4D97-AF65-F5344CB8AC3E}">
        <p14:creationId xmlns:p14="http://schemas.microsoft.com/office/powerpoint/2010/main" val="10241634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NL" b="1" dirty="0" smtClean="0">
                <a:solidFill>
                  <a:srgbClr val="00B050"/>
                </a:solidFill>
              </a:rPr>
              <a:t>Binnenlandse issues in </a:t>
            </a:r>
            <a:br>
              <a:rPr lang="nl-NL" b="1" dirty="0" smtClean="0">
                <a:solidFill>
                  <a:srgbClr val="00B050"/>
                </a:solidFill>
              </a:rPr>
            </a:br>
            <a:r>
              <a:rPr lang="nl-NL" b="1" dirty="0" smtClean="0">
                <a:solidFill>
                  <a:srgbClr val="00B050"/>
                </a:solidFill>
              </a:rPr>
              <a:t>Duitsland</a:t>
            </a:r>
            <a:endParaRPr lang="nl-NL" b="1" dirty="0">
              <a:solidFill>
                <a:srgbClr val="00B050"/>
              </a:solidFill>
            </a:endParaRPr>
          </a:p>
        </p:txBody>
      </p:sp>
      <p:pic>
        <p:nvPicPr>
          <p:cNvPr id="6" name="Afbeelding 5"/>
          <p:cNvPicPr>
            <a:picLocks noChangeAspect="1"/>
          </p:cNvPicPr>
          <p:nvPr/>
        </p:nvPicPr>
        <p:blipFill>
          <a:blip r:embed="rId2"/>
          <a:stretch>
            <a:fillRect/>
          </a:stretch>
        </p:blipFill>
        <p:spPr>
          <a:xfrm>
            <a:off x="209006" y="1571781"/>
            <a:ext cx="6799080" cy="5286219"/>
          </a:xfrm>
          <a:prstGeom prst="rect">
            <a:avLst/>
          </a:prstGeom>
        </p:spPr>
      </p:pic>
      <p:pic>
        <p:nvPicPr>
          <p:cNvPr id="7" name="Afbeelding 6"/>
          <p:cNvPicPr>
            <a:picLocks noChangeAspect="1"/>
          </p:cNvPicPr>
          <p:nvPr/>
        </p:nvPicPr>
        <p:blipFill>
          <a:blip r:embed="rId3"/>
          <a:stretch>
            <a:fillRect/>
          </a:stretch>
        </p:blipFill>
        <p:spPr>
          <a:xfrm>
            <a:off x="5808889" y="3366135"/>
            <a:ext cx="6191250" cy="2686050"/>
          </a:xfrm>
          <a:prstGeom prst="rect">
            <a:avLst/>
          </a:prstGeom>
        </p:spPr>
      </p:pic>
      <p:pic>
        <p:nvPicPr>
          <p:cNvPr id="8" name="Afbeelding 7"/>
          <p:cNvPicPr>
            <a:picLocks noChangeAspect="1"/>
          </p:cNvPicPr>
          <p:nvPr/>
        </p:nvPicPr>
        <p:blipFill>
          <a:blip r:embed="rId4"/>
          <a:stretch>
            <a:fillRect/>
          </a:stretch>
        </p:blipFill>
        <p:spPr>
          <a:xfrm>
            <a:off x="6655894" y="349452"/>
            <a:ext cx="5344245" cy="2972911"/>
          </a:xfrm>
          <a:prstGeom prst="rect">
            <a:avLst/>
          </a:prstGeom>
        </p:spPr>
      </p:pic>
    </p:spTree>
    <p:extLst>
      <p:ext uri="{BB962C8B-B14F-4D97-AF65-F5344CB8AC3E}">
        <p14:creationId xmlns:p14="http://schemas.microsoft.com/office/powerpoint/2010/main" val="37166686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3" name="Afbeelding 2"/>
          <p:cNvPicPr>
            <a:picLocks noChangeAspect="1"/>
          </p:cNvPicPr>
          <p:nvPr/>
        </p:nvPicPr>
        <p:blipFill>
          <a:blip r:embed="rId2"/>
          <a:stretch>
            <a:fillRect/>
          </a:stretch>
        </p:blipFill>
        <p:spPr>
          <a:xfrm>
            <a:off x="5429658" y="0"/>
            <a:ext cx="6505575" cy="4867275"/>
          </a:xfrm>
          <a:prstGeom prst="rect">
            <a:avLst/>
          </a:prstGeom>
        </p:spPr>
      </p:pic>
      <p:pic>
        <p:nvPicPr>
          <p:cNvPr id="4" name="Afbeelding 3"/>
          <p:cNvPicPr>
            <a:picLocks noChangeAspect="1"/>
          </p:cNvPicPr>
          <p:nvPr/>
        </p:nvPicPr>
        <p:blipFill>
          <a:blip r:embed="rId3"/>
          <a:stretch>
            <a:fillRect/>
          </a:stretch>
        </p:blipFill>
        <p:spPr>
          <a:xfrm>
            <a:off x="145188" y="2352675"/>
            <a:ext cx="6467475" cy="5029200"/>
          </a:xfrm>
          <a:prstGeom prst="rect">
            <a:avLst/>
          </a:prstGeom>
        </p:spPr>
      </p:pic>
    </p:spTree>
    <p:extLst>
      <p:ext uri="{BB962C8B-B14F-4D97-AF65-F5344CB8AC3E}">
        <p14:creationId xmlns:p14="http://schemas.microsoft.com/office/powerpoint/2010/main" val="7387519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68829" y="312873"/>
            <a:ext cx="10515600" cy="1325563"/>
          </a:xfrm>
        </p:spPr>
        <p:txBody>
          <a:bodyPr>
            <a:normAutofit/>
          </a:bodyPr>
          <a:lstStyle/>
          <a:p>
            <a:r>
              <a:rPr lang="nl-NL" sz="3600" dirty="0"/>
              <a:t>Wat verklaart de hereniging van de beide </a:t>
            </a:r>
            <a:r>
              <a:rPr lang="nl-NL" sz="3600" dirty="0" err="1"/>
              <a:t>Duitslanden</a:t>
            </a:r>
            <a:r>
              <a:rPr lang="nl-NL" sz="3600" dirty="0"/>
              <a:t> en hun succesvolle integratie in Europa (1961-1991)?</a:t>
            </a:r>
          </a:p>
        </p:txBody>
      </p:sp>
      <p:sp>
        <p:nvSpPr>
          <p:cNvPr id="3" name="Tijdelijke aanduiding voor inhoud 2"/>
          <p:cNvSpPr>
            <a:spLocks noGrp="1"/>
          </p:cNvSpPr>
          <p:nvPr>
            <p:ph idx="1"/>
          </p:nvPr>
        </p:nvSpPr>
        <p:spPr/>
        <p:txBody>
          <a:bodyPr/>
          <a:lstStyle/>
          <a:p>
            <a:endParaRPr lang="nl-NL" dirty="0"/>
          </a:p>
        </p:txBody>
      </p:sp>
    </p:spTree>
    <p:extLst>
      <p:ext uri="{BB962C8B-B14F-4D97-AF65-F5344CB8AC3E}">
        <p14:creationId xmlns:p14="http://schemas.microsoft.com/office/powerpoint/2010/main" val="7081501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Bijpassende </a:t>
            </a:r>
            <a:r>
              <a:rPr lang="nl-NL" dirty="0" err="1" smtClean="0"/>
              <a:t>KA’s</a:t>
            </a:r>
            <a:r>
              <a:rPr lang="nl-NL" dirty="0" smtClean="0"/>
              <a:t> </a:t>
            </a:r>
            <a:endParaRPr lang="nl-NL" dirty="0"/>
          </a:p>
        </p:txBody>
      </p:sp>
      <p:sp>
        <p:nvSpPr>
          <p:cNvPr id="3" name="Tijdelijke aanduiding voor inhoud 2"/>
          <p:cNvSpPr>
            <a:spLocks noGrp="1"/>
          </p:cNvSpPr>
          <p:nvPr>
            <p:ph idx="1"/>
          </p:nvPr>
        </p:nvSpPr>
        <p:spPr/>
        <p:txBody>
          <a:bodyPr/>
          <a:lstStyle/>
          <a:p>
            <a:pPr marL="0" indent="0">
              <a:buNone/>
            </a:pPr>
            <a:r>
              <a:rPr lang="nl-NL" b="1" dirty="0"/>
              <a:t>45 </a:t>
            </a:r>
            <a:r>
              <a:rPr lang="nl-NL" dirty="0"/>
              <a:t>De verdeling van de wereld in twee ideologische blokken in de greep van een wapenwedloop en de daaruit voortvloeiende dreiging van een atoomoorlog</a:t>
            </a:r>
            <a:br>
              <a:rPr lang="nl-NL" dirty="0"/>
            </a:br>
            <a:r>
              <a:rPr lang="nl-NL" b="1" dirty="0" smtClean="0"/>
              <a:t>47</a:t>
            </a:r>
            <a:r>
              <a:rPr lang="nl-NL" b="1" dirty="0"/>
              <a:t> </a:t>
            </a:r>
            <a:r>
              <a:rPr lang="nl-NL" dirty="0"/>
              <a:t>De eenwording van Europa</a:t>
            </a:r>
            <a:br>
              <a:rPr lang="nl-NL" dirty="0"/>
            </a:br>
            <a:r>
              <a:rPr lang="nl-NL" b="1" dirty="0" smtClean="0"/>
              <a:t>48</a:t>
            </a:r>
            <a:r>
              <a:rPr lang="nl-NL" b="1" dirty="0"/>
              <a:t> </a:t>
            </a:r>
            <a:r>
              <a:rPr lang="nl-NL" dirty="0"/>
              <a:t>De toenemende westerse welvaart die vanaf de jaren 60 van de 20e eeuw aanleiding gaf tot ingrijpende sociaal-culturele veranderingsprocessen</a:t>
            </a:r>
          </a:p>
        </p:txBody>
      </p:sp>
    </p:spTree>
    <p:extLst>
      <p:ext uri="{BB962C8B-B14F-4D97-AF65-F5344CB8AC3E}">
        <p14:creationId xmlns:p14="http://schemas.microsoft.com/office/powerpoint/2010/main" val="9306013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Cubacrisis 1962</a:t>
            </a:r>
            <a:endParaRPr lang="nl-NL" b="1" dirty="0"/>
          </a:p>
        </p:txBody>
      </p:sp>
      <p:sp>
        <p:nvSpPr>
          <p:cNvPr id="3" name="Tijdelijke aanduiding voor inhoud 2"/>
          <p:cNvSpPr>
            <a:spLocks noGrp="1"/>
          </p:cNvSpPr>
          <p:nvPr>
            <p:ph idx="1"/>
          </p:nvPr>
        </p:nvSpPr>
        <p:spPr/>
        <p:txBody>
          <a:bodyPr>
            <a:normAutofit fontScale="92500"/>
          </a:bodyPr>
          <a:lstStyle/>
          <a:p>
            <a:pPr marL="0" indent="0">
              <a:buNone/>
            </a:pPr>
            <a:r>
              <a:rPr lang="nl-NL" dirty="0" smtClean="0"/>
              <a:t>Wat: Meest hevige conflict tussen de Sovjetunie en de Verenigde Staten. </a:t>
            </a:r>
          </a:p>
          <a:p>
            <a:pPr marL="0" indent="0">
              <a:buNone/>
            </a:pPr>
            <a:r>
              <a:rPr lang="nl-NL" dirty="0" smtClean="0"/>
              <a:t>Waarom: Cuba was eerder communistisch geworden en daardoor een bondgenoot van de SU. In het geheim liet de SU raketbases inrichten op Cuba gericht tegen de VS. De VS vond dit een grote provocatie en eiste dat er geen raketten kwamen en dat de bases werden ontmanteld. Het leidde bijna tot een nucleaire oorlog. </a:t>
            </a:r>
          </a:p>
          <a:p>
            <a:pPr marL="0" indent="0">
              <a:buNone/>
            </a:pPr>
            <a:r>
              <a:rPr lang="nl-NL" dirty="0" smtClean="0"/>
              <a:t>Wanneer: 1962-1963</a:t>
            </a:r>
          </a:p>
          <a:p>
            <a:r>
              <a:rPr lang="en-US" dirty="0">
                <a:hlinkClick r:id="rId2"/>
              </a:rPr>
              <a:t>https://nos.nl/artikel/2449318-60-jaar-na-cubacrisis-is-helft-nederlanders-weer-bang-voor-russische-bom</a:t>
            </a:r>
          </a:p>
          <a:p>
            <a:r>
              <a:rPr lang="en-US" dirty="0" err="1" smtClean="0">
                <a:hlinkClick r:id="rId2"/>
              </a:rPr>
              <a:t>Schooltv</a:t>
            </a:r>
            <a:r>
              <a:rPr lang="en-US" dirty="0" smtClean="0">
                <a:hlinkClick r:id="rId2"/>
              </a:rPr>
              <a:t>: High Speed History - Wat was de </a:t>
            </a:r>
            <a:r>
              <a:rPr lang="en-US" dirty="0" err="1" smtClean="0">
                <a:hlinkClick r:id="rId2"/>
              </a:rPr>
              <a:t>Cubacrisis</a:t>
            </a:r>
            <a:r>
              <a:rPr lang="en-US" dirty="0" smtClean="0">
                <a:hlinkClick r:id="rId2"/>
              </a:rPr>
              <a:t>?</a:t>
            </a:r>
            <a:endParaRPr lang="nl-NL" dirty="0"/>
          </a:p>
          <a:p>
            <a:pPr marL="0" indent="0">
              <a:buNone/>
            </a:pPr>
            <a:endParaRPr lang="nl-NL" dirty="0"/>
          </a:p>
        </p:txBody>
      </p:sp>
    </p:spTree>
    <p:extLst>
      <p:ext uri="{BB962C8B-B14F-4D97-AF65-F5344CB8AC3E}">
        <p14:creationId xmlns:p14="http://schemas.microsoft.com/office/powerpoint/2010/main" val="34210226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bacrisis - Spionagefoto van de lanceerinrichtingen op Cuba genomen op 1 november 196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2043" y="183650"/>
            <a:ext cx="9753600" cy="6372226"/>
          </a:xfrm>
          <a:prstGeom prst="rect">
            <a:avLst/>
          </a:prstGeom>
          <a:noFill/>
          <a:extLst>
            <a:ext uri="{909E8E84-426E-40DD-AFC4-6F175D3DCCD1}">
              <a14:hiddenFill xmlns:a14="http://schemas.microsoft.com/office/drawing/2010/main">
                <a:solidFill>
                  <a:srgbClr val="FFFFFF"/>
                </a:solidFill>
              </a14:hiddenFill>
            </a:ext>
          </a:extLst>
        </p:spPr>
      </p:pic>
      <p:sp>
        <p:nvSpPr>
          <p:cNvPr id="5" name="Rechthoek 4"/>
          <p:cNvSpPr/>
          <p:nvPr/>
        </p:nvSpPr>
        <p:spPr>
          <a:xfrm>
            <a:off x="1292043" y="5815037"/>
            <a:ext cx="6984274" cy="646331"/>
          </a:xfrm>
          <a:prstGeom prst="rect">
            <a:avLst/>
          </a:prstGeom>
        </p:spPr>
        <p:txBody>
          <a:bodyPr wrap="square">
            <a:spAutoFit/>
          </a:bodyPr>
          <a:lstStyle/>
          <a:p>
            <a:r>
              <a:rPr lang="nl-NL" b="1" i="0" dirty="0" smtClean="0">
                <a:solidFill>
                  <a:srgbClr val="FF0000"/>
                </a:solidFill>
                <a:effectLst/>
                <a:latin typeface="Arial" panose="020B0604020202020204" pitchFamily="34" charset="0"/>
              </a:rPr>
              <a:t>Cubacrisis – Spionagefoto van de lanceerinrichtingen op Cuba genomen op 1 november 1962 (Publiek Domein – wiki)</a:t>
            </a:r>
            <a:endParaRPr lang="nl-NL" b="1" dirty="0">
              <a:solidFill>
                <a:srgbClr val="FF0000"/>
              </a:solidFill>
            </a:endParaRPr>
          </a:p>
        </p:txBody>
      </p:sp>
    </p:spTree>
    <p:extLst>
      <p:ext uri="{BB962C8B-B14F-4D97-AF65-F5344CB8AC3E}">
        <p14:creationId xmlns:p14="http://schemas.microsoft.com/office/powerpoint/2010/main" val="40775131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Cubacrisis in satire / spotprent (WEST)</a:t>
            </a:r>
            <a:endParaRPr lang="nl-NL" b="1" dirty="0"/>
          </a:p>
        </p:txBody>
      </p:sp>
      <p:pic>
        <p:nvPicPr>
          <p:cNvPr id="1026" name="Picture 2" descr="https://youngoncenow.files.wordpress.com/2014/06/cartoon-cubacrisis.jpg">
            <a:hlinkClick r:id="rId2"/>
          </p:cNvPr>
          <p:cNvPicPr>
            <a:picLocks noChangeAspect="1" noChangeArrowheads="1"/>
          </p:cNvPicPr>
          <p:nvPr/>
        </p:nvPicPr>
        <p:blipFill>
          <a:blip r:embed="rId3" cstate="print"/>
          <a:srcRect/>
          <a:stretch>
            <a:fillRect/>
          </a:stretch>
        </p:blipFill>
        <p:spPr bwMode="auto">
          <a:xfrm>
            <a:off x="0" y="1413802"/>
            <a:ext cx="3629465" cy="5444198"/>
          </a:xfrm>
          <a:prstGeom prst="rect">
            <a:avLst/>
          </a:prstGeom>
          <a:noFill/>
        </p:spPr>
      </p:pic>
      <p:pic>
        <p:nvPicPr>
          <p:cNvPr id="1028" name="Picture 4" descr="http://home.versatel.nl/terencehoning/Verslag%20Kernonderdeel%2042_files/image027.gif"/>
          <p:cNvPicPr>
            <a:picLocks noChangeAspect="1" noChangeArrowheads="1"/>
          </p:cNvPicPr>
          <p:nvPr/>
        </p:nvPicPr>
        <p:blipFill>
          <a:blip r:embed="rId4" cstate="print"/>
          <a:srcRect/>
          <a:stretch>
            <a:fillRect/>
          </a:stretch>
        </p:blipFill>
        <p:spPr bwMode="auto">
          <a:xfrm>
            <a:off x="3730477" y="1761032"/>
            <a:ext cx="7997289" cy="4885952"/>
          </a:xfrm>
          <a:prstGeom prst="rect">
            <a:avLst/>
          </a:prstGeom>
          <a:noFill/>
        </p:spPr>
      </p:pic>
      <p:pic>
        <p:nvPicPr>
          <p:cNvPr id="1030" name="Picture 6" descr="http://www.cvce.eu/content/publication/2002/4/15/9a608fac-c5dc-4fe4-8082-3b91e340e598/publishable.jpg">
            <a:hlinkClick r:id="rId5"/>
          </p:cNvPr>
          <p:cNvPicPr>
            <a:picLocks noChangeAspect="1" noChangeArrowheads="1"/>
          </p:cNvPicPr>
          <p:nvPr/>
        </p:nvPicPr>
        <p:blipFill>
          <a:blip r:embed="rId6" cstate="print"/>
          <a:srcRect/>
          <a:stretch>
            <a:fillRect/>
          </a:stretch>
        </p:blipFill>
        <p:spPr bwMode="auto">
          <a:xfrm>
            <a:off x="2167254" y="1285993"/>
            <a:ext cx="7117423" cy="5572007"/>
          </a:xfrm>
          <a:prstGeom prst="rect">
            <a:avLst/>
          </a:prstGeom>
          <a:noFill/>
        </p:spPr>
      </p:pic>
      <p:pic>
        <p:nvPicPr>
          <p:cNvPr id="1032" name="Picture 8" descr="Picture"/>
          <p:cNvPicPr>
            <a:picLocks noChangeAspect="1" noChangeArrowheads="1"/>
          </p:cNvPicPr>
          <p:nvPr/>
        </p:nvPicPr>
        <p:blipFill>
          <a:blip r:embed="rId7" cstate="print"/>
          <a:srcRect/>
          <a:stretch>
            <a:fillRect/>
          </a:stretch>
        </p:blipFill>
        <p:spPr bwMode="auto">
          <a:xfrm>
            <a:off x="3560428" y="1390333"/>
            <a:ext cx="4697307" cy="5467667"/>
          </a:xfrm>
          <a:prstGeom prst="rect">
            <a:avLst/>
          </a:prstGeom>
          <a:noFill/>
        </p:spPr>
      </p:pic>
    </p:spTree>
    <p:extLst>
      <p:ext uri="{BB962C8B-B14F-4D97-AF65-F5344CB8AC3E}">
        <p14:creationId xmlns:p14="http://schemas.microsoft.com/office/powerpoint/2010/main" val="2990323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dissolve">
                                      <p:cBhvr>
                                        <p:cTn id="13" dur="500"/>
                                        <p:tgtEl>
                                          <p:spTgt spid="1028"/>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1030"/>
                                        </p:tgtEl>
                                        <p:attrNameLst>
                                          <p:attrName>style.visibility</p:attrName>
                                        </p:attrNameLst>
                                      </p:cBhvr>
                                      <p:to>
                                        <p:strVal val="visible"/>
                                      </p:to>
                                    </p:set>
                                    <p:animEffect transition="in" filter="dissolve">
                                      <p:cBhvr>
                                        <p:cTn id="18" dur="500"/>
                                        <p:tgtEl>
                                          <p:spTgt spid="1030"/>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032"/>
                                        </p:tgtEl>
                                        <p:attrNameLst>
                                          <p:attrName>style.visibility</p:attrName>
                                        </p:attrNameLst>
                                      </p:cBhvr>
                                      <p:to>
                                        <p:strVal val="visible"/>
                                      </p:to>
                                    </p:set>
                                    <p:animEffect transition="in" filter="dissolve">
                                      <p:cBhvr>
                                        <p:cTn id="23"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 wapenwedloop in een </a:t>
            </a:r>
            <a:r>
              <a:rPr lang="nl-NL" b="1" i="1" u="sng" dirty="0" smtClean="0"/>
              <a:t>huidig</a:t>
            </a:r>
            <a:r>
              <a:rPr lang="nl-NL" dirty="0" smtClean="0"/>
              <a:t> perspectief</a:t>
            </a:r>
            <a:endParaRPr lang="nl-NL" dirty="0"/>
          </a:p>
        </p:txBody>
      </p:sp>
      <p:sp>
        <p:nvSpPr>
          <p:cNvPr id="3" name="Tijdelijke aanduiding voor inhoud 2"/>
          <p:cNvSpPr>
            <a:spLocks noGrp="1"/>
          </p:cNvSpPr>
          <p:nvPr>
            <p:ph idx="1"/>
          </p:nvPr>
        </p:nvSpPr>
        <p:spPr/>
        <p:txBody>
          <a:bodyPr/>
          <a:lstStyle/>
          <a:p>
            <a:endParaRPr lang="nl-NL" dirty="0"/>
          </a:p>
        </p:txBody>
      </p:sp>
      <p:pic>
        <p:nvPicPr>
          <p:cNvPr id="18436" name="Picture 4" descr="http://otherwords.org/wp-content/uploads/2012/10/nukes-anti-proliferation-irony-iran-cartoon1.jpg">
            <a:hlinkClick r:id="rId2"/>
          </p:cNvPr>
          <p:cNvPicPr>
            <a:picLocks noChangeAspect="1" noChangeArrowheads="1"/>
          </p:cNvPicPr>
          <p:nvPr/>
        </p:nvPicPr>
        <p:blipFill>
          <a:blip r:embed="rId3" cstate="print"/>
          <a:srcRect/>
          <a:stretch>
            <a:fillRect/>
          </a:stretch>
        </p:blipFill>
        <p:spPr bwMode="auto">
          <a:xfrm>
            <a:off x="1773360" y="1682240"/>
            <a:ext cx="7440978" cy="5175760"/>
          </a:xfrm>
          <a:prstGeom prst="rect">
            <a:avLst/>
          </a:prstGeom>
          <a:noFill/>
        </p:spPr>
      </p:pic>
    </p:spTree>
    <p:extLst>
      <p:ext uri="{BB962C8B-B14F-4D97-AF65-F5344CB8AC3E}">
        <p14:creationId xmlns:p14="http://schemas.microsoft.com/office/powerpoint/2010/main" val="27940339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Cubacrisis: hoogtepunt in de Koude Oorlog, en daarna? </a:t>
            </a:r>
            <a:r>
              <a:rPr lang="nl-NL" b="1" dirty="0" smtClean="0">
                <a:solidFill>
                  <a:srgbClr val="FF0000"/>
                </a:solidFill>
              </a:rPr>
              <a:t>Détente 1963 - 1979</a:t>
            </a:r>
            <a:endParaRPr lang="nl-NL" b="1" dirty="0">
              <a:solidFill>
                <a:srgbClr val="FF0000"/>
              </a:solidFill>
            </a:endParaRPr>
          </a:p>
        </p:txBody>
      </p:sp>
      <p:sp>
        <p:nvSpPr>
          <p:cNvPr id="3" name="Tijdelijke aanduiding voor inhoud 2"/>
          <p:cNvSpPr>
            <a:spLocks noGrp="1"/>
          </p:cNvSpPr>
          <p:nvPr>
            <p:ph idx="1"/>
          </p:nvPr>
        </p:nvSpPr>
        <p:spPr/>
        <p:txBody>
          <a:bodyPr/>
          <a:lstStyle/>
          <a:p>
            <a:endParaRPr lang="nl-NL" dirty="0"/>
          </a:p>
        </p:txBody>
      </p:sp>
      <p:pic>
        <p:nvPicPr>
          <p:cNvPr id="19460" name="Picture 4" descr="http://media1.shmoop.com/media/images/large/jfk-khrushchev.jpg">
            <a:hlinkClick r:id="rId2"/>
          </p:cNvPr>
          <p:cNvPicPr>
            <a:picLocks noChangeAspect="1" noChangeArrowheads="1"/>
          </p:cNvPicPr>
          <p:nvPr/>
        </p:nvPicPr>
        <p:blipFill>
          <a:blip r:embed="rId3" cstate="print"/>
          <a:srcRect/>
          <a:stretch>
            <a:fillRect/>
          </a:stretch>
        </p:blipFill>
        <p:spPr bwMode="auto">
          <a:xfrm>
            <a:off x="2551341" y="1595839"/>
            <a:ext cx="6212831" cy="5262160"/>
          </a:xfrm>
          <a:prstGeom prst="rect">
            <a:avLst/>
          </a:prstGeom>
          <a:noFill/>
        </p:spPr>
      </p:pic>
      <p:sp>
        <p:nvSpPr>
          <p:cNvPr id="6" name="Ovale toelichting 5"/>
          <p:cNvSpPr/>
          <p:nvPr/>
        </p:nvSpPr>
        <p:spPr>
          <a:xfrm>
            <a:off x="323557" y="3235569"/>
            <a:ext cx="2757268" cy="2518117"/>
          </a:xfrm>
          <a:prstGeom prst="wedgeEllipseCallout">
            <a:avLst>
              <a:gd name="adj1" fmla="val 130187"/>
              <a:gd name="adj2" fmla="val -46133"/>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tx1"/>
                </a:solidFill>
              </a:rPr>
              <a:t>Dit niet meer! Laten we een </a:t>
            </a:r>
            <a:r>
              <a:rPr lang="nl-NL" b="1" dirty="0" smtClean="0">
                <a:solidFill>
                  <a:schemeClr val="tx1"/>
                </a:solidFill>
              </a:rPr>
              <a:t>hotline</a:t>
            </a:r>
            <a:r>
              <a:rPr lang="nl-NL" dirty="0" smtClean="0">
                <a:solidFill>
                  <a:schemeClr val="tx1"/>
                </a:solidFill>
              </a:rPr>
              <a:t> aanleggen, dan kunnen we elkaar bellen als er weer een crisis is.</a:t>
            </a:r>
            <a:endParaRPr lang="nl-NL" dirty="0">
              <a:solidFill>
                <a:schemeClr val="tx1"/>
              </a:solidFill>
            </a:endParaRPr>
          </a:p>
        </p:txBody>
      </p:sp>
      <p:sp>
        <p:nvSpPr>
          <p:cNvPr id="7" name="Ovale toelichting 6"/>
          <p:cNvSpPr/>
          <p:nvPr/>
        </p:nvSpPr>
        <p:spPr>
          <a:xfrm>
            <a:off x="8766516" y="3369212"/>
            <a:ext cx="3120683" cy="2518117"/>
          </a:xfrm>
          <a:prstGeom prst="wedgeEllipseCallout">
            <a:avLst>
              <a:gd name="adj1" fmla="val -147333"/>
              <a:gd name="adj2" fmla="val -45575"/>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tx1"/>
                </a:solidFill>
              </a:rPr>
              <a:t>We starten ook met onderhandelingen over het terugdringen van het aantal atoomwapens</a:t>
            </a:r>
            <a:endParaRPr lang="nl-NL" dirty="0">
              <a:solidFill>
                <a:schemeClr val="tx1"/>
              </a:solidFill>
            </a:endParaRPr>
          </a:p>
        </p:txBody>
      </p:sp>
      <p:sp>
        <p:nvSpPr>
          <p:cNvPr id="8" name="Stroomdiagram: Proces 7"/>
          <p:cNvSpPr/>
          <p:nvPr/>
        </p:nvSpPr>
        <p:spPr>
          <a:xfrm>
            <a:off x="3179298" y="4820194"/>
            <a:ext cx="5247250" cy="1721283"/>
          </a:xfrm>
          <a:prstGeom prst="flowChart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nl-NL" b="1" dirty="0" smtClean="0">
                <a:solidFill>
                  <a:srgbClr val="00B050"/>
                </a:solidFill>
              </a:rPr>
              <a:t>Continuïteit:</a:t>
            </a:r>
            <a:r>
              <a:rPr lang="nl-NL" dirty="0" smtClean="0">
                <a:solidFill>
                  <a:srgbClr val="00B050"/>
                </a:solidFill>
              </a:rPr>
              <a:t> </a:t>
            </a:r>
            <a:r>
              <a:rPr lang="nl-NL" dirty="0" smtClean="0">
                <a:solidFill>
                  <a:schemeClr val="tx1"/>
                </a:solidFill>
              </a:rPr>
              <a:t>de invloedsferen blijven bestaan: ‘oost is oost, west is west’. </a:t>
            </a:r>
          </a:p>
          <a:p>
            <a:pPr marL="342900" indent="-342900">
              <a:buFont typeface="+mj-lt"/>
              <a:buAutoNum type="arabicPeriod"/>
            </a:pPr>
            <a:r>
              <a:rPr lang="nl-NL" b="1" dirty="0" smtClean="0">
                <a:solidFill>
                  <a:srgbClr val="00B050"/>
                </a:solidFill>
              </a:rPr>
              <a:t>Verandering: </a:t>
            </a:r>
            <a:r>
              <a:rPr lang="nl-NL" dirty="0" smtClean="0">
                <a:solidFill>
                  <a:schemeClr val="tx1"/>
                </a:solidFill>
              </a:rPr>
              <a:t>Begin van periode van ontspanning tussen VS en SU (</a:t>
            </a:r>
            <a:r>
              <a:rPr lang="nl-NL" b="1" dirty="0" smtClean="0">
                <a:solidFill>
                  <a:srgbClr val="FF0000"/>
                </a:solidFill>
              </a:rPr>
              <a:t>détente</a:t>
            </a:r>
            <a:r>
              <a:rPr lang="nl-NL" dirty="0" smtClean="0">
                <a:solidFill>
                  <a:schemeClr val="tx1"/>
                </a:solidFill>
              </a:rPr>
              <a:t>) tot 1979 (</a:t>
            </a:r>
            <a:r>
              <a:rPr lang="nl-NL" i="1" dirty="0" smtClean="0">
                <a:solidFill>
                  <a:schemeClr val="tx1"/>
                </a:solidFill>
              </a:rPr>
              <a:t>totdat SU Afghanistan binnenvalt)</a:t>
            </a:r>
            <a:endParaRPr lang="nl-NL" i="1" dirty="0">
              <a:solidFill>
                <a:schemeClr val="tx1"/>
              </a:solidFill>
            </a:endParaRPr>
          </a:p>
        </p:txBody>
      </p:sp>
    </p:spTree>
    <p:extLst>
      <p:ext uri="{BB962C8B-B14F-4D97-AF65-F5344CB8AC3E}">
        <p14:creationId xmlns:p14="http://schemas.microsoft.com/office/powerpoint/2010/main" val="3934489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down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trips(down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rgbClr val="FF0000"/>
                </a:solidFill>
              </a:rPr>
              <a:t>Willy Brandt</a:t>
            </a:r>
            <a:endParaRPr lang="nl-NL" b="1" dirty="0">
              <a:solidFill>
                <a:srgbClr val="FF0000"/>
              </a:solidFill>
            </a:endParaRPr>
          </a:p>
        </p:txBody>
      </p:sp>
      <p:sp>
        <p:nvSpPr>
          <p:cNvPr id="4" name="Tijdelijke aanduiding voor inhoud 3"/>
          <p:cNvSpPr>
            <a:spLocks noGrp="1"/>
          </p:cNvSpPr>
          <p:nvPr>
            <p:ph sz="half" idx="1"/>
          </p:nvPr>
        </p:nvSpPr>
        <p:spPr/>
        <p:txBody>
          <a:bodyPr>
            <a:normAutofit fontScale="92500" lnSpcReduction="20000"/>
          </a:bodyPr>
          <a:lstStyle/>
          <a:p>
            <a:endParaRPr lang="nl-NL"/>
          </a:p>
        </p:txBody>
      </p:sp>
      <p:sp>
        <p:nvSpPr>
          <p:cNvPr id="5" name="Tijdelijke aanduiding voor inhoud 4"/>
          <p:cNvSpPr>
            <a:spLocks noGrp="1"/>
          </p:cNvSpPr>
          <p:nvPr>
            <p:ph sz="half" idx="2"/>
          </p:nvPr>
        </p:nvSpPr>
        <p:spPr>
          <a:xfrm>
            <a:off x="6019800" y="1825625"/>
            <a:ext cx="5334000" cy="4744992"/>
          </a:xfrm>
        </p:spPr>
        <p:txBody>
          <a:bodyPr>
            <a:normAutofit fontScale="92500" lnSpcReduction="20000"/>
          </a:bodyPr>
          <a:lstStyle/>
          <a:p>
            <a:r>
              <a:rPr lang="nl-NL" dirty="0" smtClean="0"/>
              <a:t>Bondskanselier van de BRD van </a:t>
            </a:r>
          </a:p>
          <a:p>
            <a:pPr marL="0" indent="0">
              <a:buNone/>
            </a:pPr>
            <a:r>
              <a:rPr lang="nl-NL" dirty="0" smtClean="0"/>
              <a:t>   1969 – 1974</a:t>
            </a:r>
          </a:p>
          <a:p>
            <a:r>
              <a:rPr lang="nl-NL" dirty="0" smtClean="0"/>
              <a:t>Was eerder burgemeester van West-Berlijn. </a:t>
            </a:r>
          </a:p>
          <a:p>
            <a:r>
              <a:rPr lang="nl-NL" dirty="0" smtClean="0"/>
              <a:t>Voerde een </a:t>
            </a:r>
            <a:r>
              <a:rPr lang="nl-NL" b="1" dirty="0" err="1" smtClean="0">
                <a:solidFill>
                  <a:srgbClr val="FF0000"/>
                </a:solidFill>
              </a:rPr>
              <a:t>Ostpolitik</a:t>
            </a:r>
            <a:r>
              <a:rPr lang="nl-NL" b="1" dirty="0" smtClean="0">
                <a:solidFill>
                  <a:srgbClr val="FF0000"/>
                </a:solidFill>
              </a:rPr>
              <a:t>:</a:t>
            </a:r>
            <a:r>
              <a:rPr lang="nl-NL" dirty="0" smtClean="0"/>
              <a:t> een politiek die was gericht op verzoening met Oost-Europese landen (w.o. Polen) en DDR. </a:t>
            </a:r>
          </a:p>
          <a:p>
            <a:pPr lvl="1"/>
            <a:r>
              <a:rPr lang="nl-NL" dirty="0" smtClean="0"/>
              <a:t>Zorgde voor erkenning van de DDR (1972) in de hoop dat de DDR meer vrijheden zou toelaten tot zijn burgers; en hoopte op lange termijn tot hereniging. </a:t>
            </a:r>
          </a:p>
          <a:p>
            <a:pPr lvl="1"/>
            <a:r>
              <a:rPr lang="nl-NL" dirty="0" smtClean="0"/>
              <a:t>Zorgde voor verschillende verdragen tussen BRD en DDR en tussen BRD en SU. </a:t>
            </a:r>
          </a:p>
          <a:p>
            <a:endParaRPr lang="nl-NL" dirty="0" smtClean="0"/>
          </a:p>
          <a:p>
            <a:endParaRPr lang="nl-NL" dirty="0"/>
          </a:p>
        </p:txBody>
      </p:sp>
      <p:pic>
        <p:nvPicPr>
          <p:cNvPr id="2050" name="Picture 2" descr="Willy Brandt in 1970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7266" y="1690688"/>
            <a:ext cx="4534450" cy="5087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9248373"/>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TotalTime>
  <Words>786</Words>
  <Application>Microsoft Office PowerPoint</Application>
  <PresentationFormat>Breedbeeld</PresentationFormat>
  <Paragraphs>68</Paragraphs>
  <Slides>19</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19</vt:i4>
      </vt:variant>
    </vt:vector>
  </HeadingPairs>
  <TitlesOfParts>
    <vt:vector size="24" baseType="lpstr">
      <vt:lpstr>Arial</vt:lpstr>
      <vt:lpstr>Calibri</vt:lpstr>
      <vt:lpstr>Calibri Light</vt:lpstr>
      <vt:lpstr>Wingdings</vt:lpstr>
      <vt:lpstr>Kantoorthema</vt:lpstr>
      <vt:lpstr>Deelcontext 3</vt:lpstr>
      <vt:lpstr>Wat verklaart de hereniging van de beide Duitslanden en hun succesvolle integratie in Europa (1961-1991)?</vt:lpstr>
      <vt:lpstr>Bijpassende KA’s </vt:lpstr>
      <vt:lpstr>Cubacrisis 1962</vt:lpstr>
      <vt:lpstr>PowerPoint-presentatie</vt:lpstr>
      <vt:lpstr>Cubacrisis in satire / spotprent (WEST)</vt:lpstr>
      <vt:lpstr>De wapenwedloop in een huidig perspectief</vt:lpstr>
      <vt:lpstr>Cubacrisis: hoogtepunt in de Koude Oorlog, en daarna? Détente 1963 - 1979</vt:lpstr>
      <vt:lpstr>Willy Brandt</vt:lpstr>
      <vt:lpstr>PowerPoint-presentatie</vt:lpstr>
      <vt:lpstr>1979 inval Sovjet Unie in Afghanistan</vt:lpstr>
      <vt:lpstr>1985: Gorbatsjov visie: Glasnost en Perestrojka</vt:lpstr>
      <vt:lpstr>Wat is eigenlijk de Brezjnevdoctrine? </vt:lpstr>
      <vt:lpstr>PowerPoint-presentatie</vt:lpstr>
      <vt:lpstr>Politiek van Gorbatsjov had onbedoelde gevolgen 1985 - 1991</vt:lpstr>
      <vt:lpstr>Duitse hereniging 1990</vt:lpstr>
      <vt:lpstr>Duitse hereniging 1990</vt:lpstr>
      <vt:lpstr>Binnenlandse issues in  Duitsland</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Deelcontext 3</dc:title>
  <dc:creator>Kristel Biemans</dc:creator>
  <cp:lastModifiedBy>Kristel Biemans</cp:lastModifiedBy>
  <cp:revision>21</cp:revision>
  <dcterms:created xsi:type="dcterms:W3CDTF">2021-02-07T19:04:49Z</dcterms:created>
  <dcterms:modified xsi:type="dcterms:W3CDTF">2022-12-11T19:20:32Z</dcterms:modified>
</cp:coreProperties>
</file>